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4" r:id="rId11"/>
    <p:sldId id="268" r:id="rId12"/>
    <p:sldId id="265" r:id="rId13"/>
    <p:sldId id="266" r:id="rId14"/>
    <p:sldId id="267" r:id="rId15"/>
    <p:sldId id="270" r:id="rId16"/>
    <p:sldId id="271" r:id="rId17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A73B0B-7625-4013-95E3-9CAB33A71EAD}" v="30" dt="2022-07-01T10:30:37.6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BFB24-C267-B7F1-6769-18DE6FAF7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D383FB-94BC-86EA-8B2E-033479522C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4585E-F15C-13D8-FAEA-8ECD0320B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C6290-59DD-440A-1CCB-71381DB1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0F2D5-AB7B-4F6C-15C0-99A207496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6005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9758F-D4FA-943E-3229-F12B4F4FF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4D4A9-E9FA-25E2-945C-180068485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54CD0-2D13-7739-58EB-E03E4A9DB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CF2D1C-8593-D09E-3BAD-DEC0787A3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A6257-9B3F-018D-888E-4F5E7A29E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4750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3E76D-F825-9A74-6C9D-A87F244E0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C4A923-F904-DA66-2A96-72BB657BC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23160-C5F0-CB20-DB74-6EC6EF780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FE5D2-E8A9-D19B-34A8-F0699B20F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F31D3-DFC4-B2B3-F674-9871F7A0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8840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ECC5-2696-FB5B-5E11-73664D1D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BBA31-DD10-7148-E82C-BE3FC9C29B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C79E7-0D9B-D90A-1C53-32E7508C7E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BA74A-6508-1421-F32B-F4B118613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8E52C1-7E4C-5EE3-EA33-8086231A7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AB10E7-0173-B624-5A74-A62035A7E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277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7A191-E3ED-A49D-C4C3-AA7ED5F8E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E77BE-3B88-D089-1B18-FD4EE9D0D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339FCF-B58D-AF2F-DCA5-1B04F3365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8C8371-F7A5-82A4-B3AC-6B111D058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BA347A-612C-14EE-F08A-EAD3D97EC5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B6F47-7053-11FC-37F5-3D5A8027D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724568-AEF3-89E4-1F9D-7D726B20F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4E0DFE-E2C2-26F8-EF4B-1B529D3F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567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86439-8529-C153-1DB9-5AA50077D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4D754E-0720-1806-68B0-31B8D6DC4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C391EB-1CE2-6B17-A8B9-F88A4C671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1F9182-983B-8A3D-44D7-1991D3FF5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4479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144506-79C4-F1A6-A048-A510FEFD9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B09156-311A-9452-D21C-D9E8036FC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3FE72-0168-3027-D6C0-5CEE973B8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442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5A230-2679-E42F-266A-9A2BA17EE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BD76B-8E92-58A6-83A6-667894E82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1DDD8-C7DB-F38B-B01B-09DBDFFDE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79366-C8F4-C52B-853A-FFDBB4FB1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000C68-974A-EA84-C457-B16B5866C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44AB6-78F4-BD8A-1501-DFC57C1B4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8045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FE3D2-FF8E-49CD-EC02-788FA8E4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58C8A6-180D-4725-8737-1113700279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A9373-0881-C8D8-957E-0A6AC4ADD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7FBCE-7C14-EF51-250A-ED99D44BC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15700F-8679-CB65-2D37-8AE182C5F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A8D-A23F-4FCB-03FB-DC489A139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1887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35BB3-DD06-8E2C-81D3-7D5159815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57EE5E-D205-FF48-F868-6A2E97FAE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B60F7-4225-A91F-4BD7-0F0E19D4A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EE252-F88E-11B6-2727-767A7C07E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33582-6805-8D0E-0229-1EDBAC4F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1219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8ABD30-76FC-ADA7-DC0C-5818609308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E3317-0079-2A60-CD70-3EA85BD60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FD25C-0817-12A3-46F1-A08B5983D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50ECC-4609-65A4-3CAB-E95E13458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1AE0C-5DB7-2B90-8BDD-125BAD3D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965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3AD157-622C-DE76-B22B-FE8CAB59A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0DCB29-0BC3-403E-8101-2E9255636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9BF18-57AB-61E2-1C4C-031BB8C134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49441-17AF-4EE7-B072-B3027E35BD1F}" type="datetimeFigureOut">
              <a:rPr lang="en-GB" smtClean="0"/>
              <a:t>06/05/2025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53F51-5768-FC30-793F-1270F43A9D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9973D-4D9A-C7ED-225B-65D285F0D4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67C14-2856-4B50-A9A3-3B6B05C2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645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gDy6_LK8Kc?feature=oembed" TargetMode="Externa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AeYKgcd6yI?feature=oembed" TargetMode="Externa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@handle-i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6AD764-1763-1985-84B4-9CAF2FF89671}"/>
              </a:ext>
            </a:extLst>
          </p:cNvPr>
          <p:cNvSpPr txBox="1"/>
          <p:nvPr/>
        </p:nvSpPr>
        <p:spPr>
          <a:xfrm>
            <a:off x="6598104" y="1396289"/>
            <a:ext cx="52890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XS Range Electric Stair Climbing Sack Trucks</a:t>
            </a:r>
          </a:p>
        </p:txBody>
      </p:sp>
      <p:sp>
        <p:nvSpPr>
          <p:cNvPr id="25" name="Freeform: Shape 14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16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F9DE05-E4A8-AD43-8C8F-CA3254BA4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93" y="1620408"/>
            <a:ext cx="3824162" cy="39556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F8AD9E-E9E0-C9E5-2E1F-D7A8807D4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03644"/>
            <a:ext cx="4856199" cy="10926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3BAD57-3FAD-B76A-D797-D792B9110778}"/>
              </a:ext>
            </a:extLst>
          </p:cNvPr>
          <p:cNvSpPr txBox="1"/>
          <p:nvPr/>
        </p:nvSpPr>
        <p:spPr>
          <a:xfrm>
            <a:off x="6602549" y="2871982"/>
            <a:ext cx="5034784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HI-XS2-CT420S</a:t>
            </a:r>
          </a:p>
        </p:txBody>
      </p:sp>
    </p:spTree>
    <p:extLst>
      <p:ext uri="{BB962C8B-B14F-4D97-AF65-F5344CB8AC3E}">
        <p14:creationId xmlns:p14="http://schemas.microsoft.com/office/powerpoint/2010/main" val="13097573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9" y="1322761"/>
            <a:ext cx="7608060" cy="34523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2000" b="1" dirty="0"/>
              <a:t>Inspect Stair Climber: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All bolts and fixtures must be tight.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Crawler tracks must not be visibly damaged. 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Do not use if the tracks are </a:t>
            </a:r>
            <a:r>
              <a:rPr lang="en-GB" sz="2000" dirty="0" err="1"/>
              <a:t>damged</a:t>
            </a:r>
            <a:r>
              <a:rPr lang="en-GB" sz="2000" dirty="0"/>
              <a:t>. 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The wheels must be in good condition with no visible damage.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08F14F-AFDA-D867-500C-02863BA9EB4F}"/>
              </a:ext>
            </a:extLst>
          </p:cNvPr>
          <p:cNvSpPr txBox="1"/>
          <p:nvPr/>
        </p:nvSpPr>
        <p:spPr>
          <a:xfrm>
            <a:off x="4897016" y="659034"/>
            <a:ext cx="2397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EQUIPMENT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A884B9-DA83-B126-3FA9-8FBB9B528C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3234" y="172670"/>
            <a:ext cx="3236065" cy="2091959"/>
          </a:xfrm>
          <a:prstGeom prst="rect">
            <a:avLst/>
          </a:prstGeom>
        </p:spPr>
      </p:pic>
      <p:pic>
        <p:nvPicPr>
          <p:cNvPr id="6" name="Picture 5" descr="A close-up of a car tire&#10;&#10;Description automatically generated with low confidence">
            <a:extLst>
              <a:ext uri="{FF2B5EF4-FFF2-40B4-BE49-F238E27FC236}">
                <a16:creationId xmlns:a16="http://schemas.microsoft.com/office/drawing/2014/main" id="{689F8099-0809-8BF3-FEE1-EAB285218B0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4841" y="4011000"/>
            <a:ext cx="3181801" cy="2615086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5BDD465-9525-CEDB-1128-CC92A9F6E19E}"/>
              </a:ext>
            </a:extLst>
          </p:cNvPr>
          <p:cNvCxnSpPr/>
          <p:nvPr/>
        </p:nvCxnSpPr>
        <p:spPr>
          <a:xfrm>
            <a:off x="3057236" y="3842327"/>
            <a:ext cx="1985819" cy="1136073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B2B88A7F-41BD-AE31-AD34-C668D82966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5064" y="2983346"/>
            <a:ext cx="4038600" cy="2692400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DBF7476-DEDB-ECAC-0591-2D36CA89A444}"/>
              </a:ext>
            </a:extLst>
          </p:cNvPr>
          <p:cNvCxnSpPr/>
          <p:nvPr/>
        </p:nvCxnSpPr>
        <p:spPr>
          <a:xfrm>
            <a:off x="3666836" y="2264629"/>
            <a:ext cx="5745019" cy="1577698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D952FF-75BD-E146-CB02-3B83DF81C545}"/>
              </a:ext>
            </a:extLst>
          </p:cNvPr>
          <p:cNvCxnSpPr/>
          <p:nvPr/>
        </p:nvCxnSpPr>
        <p:spPr>
          <a:xfrm flipV="1">
            <a:off x="3334327" y="1182254"/>
            <a:ext cx="6437746" cy="609601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828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63" y="1238707"/>
            <a:ext cx="6451720" cy="522514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2000" b="1" dirty="0"/>
              <a:t>Battery: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There is no visible damage to the battery case.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The battery has sufficient charge for the task.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Ensure that the fuse is correctly in place.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Is a spare battery available.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Battery charging procedure is understood.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Are operators aware of the difference between 24V &amp; 48V batteries as these are NOT interchangeable.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" name="Picture 2" descr="A picture containing ground&#10;&#10;Description automatically generated">
            <a:extLst>
              <a:ext uri="{FF2B5EF4-FFF2-40B4-BE49-F238E27FC236}">
                <a16:creationId xmlns:a16="http://schemas.microsoft.com/office/drawing/2014/main" id="{81A87A38-EF5C-0912-D3E2-0F2C5D74CC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4135" y="232253"/>
            <a:ext cx="3003332" cy="20022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362E0E-CDF2-3694-6571-3AE2CFDAC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293140" y="731407"/>
            <a:ext cx="3134353" cy="22608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05D07F-D098-B122-136E-31773A18F0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4616" y="3718732"/>
            <a:ext cx="3470564" cy="2313709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BC17963-12B3-B0CE-2F82-A80391800578}"/>
              </a:ext>
            </a:extLst>
          </p:cNvPr>
          <p:cNvCxnSpPr/>
          <p:nvPr/>
        </p:nvCxnSpPr>
        <p:spPr>
          <a:xfrm flipV="1">
            <a:off x="4414982" y="1320800"/>
            <a:ext cx="1597891" cy="775855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C42B58A-6C5F-FBBE-3CC7-48D9F1747109}"/>
              </a:ext>
            </a:extLst>
          </p:cNvPr>
          <p:cNvCxnSpPr/>
          <p:nvPr/>
        </p:nvCxnSpPr>
        <p:spPr>
          <a:xfrm>
            <a:off x="4839854" y="2752436"/>
            <a:ext cx="5126182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48E79B2-6313-1D84-AD04-8EDFAC3E1E51}"/>
              </a:ext>
            </a:extLst>
          </p:cNvPr>
          <p:cNvCxnSpPr/>
          <p:nvPr/>
        </p:nvCxnSpPr>
        <p:spPr>
          <a:xfrm>
            <a:off x="4414982" y="3186545"/>
            <a:ext cx="3934691" cy="2013528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4816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8211"/>
            <a:ext cx="7091082" cy="522514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2000" b="1" dirty="0"/>
              <a:t>Handle: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Has the handle been suitably tightened.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Has the handle been adjusted to suit the operators height.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Has the handle been fully assembled.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GB" sz="2000" b="1" dirty="0"/>
              <a:t>Capacity: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Is the load suitable for the SWL of the 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GB" sz="2000" dirty="0"/>
              <a:t>unit (420KG).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" name="Picture 2" descr="A close-up of a bicycle handlebars&#10;&#10;Description automatically generated with medium confidence">
            <a:extLst>
              <a:ext uri="{FF2B5EF4-FFF2-40B4-BE49-F238E27FC236}">
                <a16:creationId xmlns:a16="http://schemas.microsoft.com/office/drawing/2014/main" id="{D15A912F-7932-A177-3041-9615573997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7627" y="103908"/>
            <a:ext cx="3952009" cy="2634673"/>
          </a:xfrm>
          <a:prstGeom prst="rect">
            <a:avLst/>
          </a:prstGeom>
        </p:spPr>
      </p:pic>
      <p:pic>
        <p:nvPicPr>
          <p:cNvPr id="6" name="Picture 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69753CF4-59FE-5711-22BF-D5FE575E60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895772" y="3550229"/>
            <a:ext cx="3844636" cy="256309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8EB778D-1CDD-61DD-BD25-0E5919F81AEC}"/>
              </a:ext>
            </a:extLst>
          </p:cNvPr>
          <p:cNvCxnSpPr/>
          <p:nvPr/>
        </p:nvCxnSpPr>
        <p:spPr>
          <a:xfrm flipV="1">
            <a:off x="4922982" y="1413164"/>
            <a:ext cx="4839854" cy="831272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E363151-3257-70A0-12B9-B2549560F177}"/>
              </a:ext>
            </a:extLst>
          </p:cNvPr>
          <p:cNvCxnSpPr/>
          <p:nvPr/>
        </p:nvCxnSpPr>
        <p:spPr>
          <a:xfrm>
            <a:off x="5264727" y="2909456"/>
            <a:ext cx="4729018" cy="1551708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picture containing road, outdoor, street, transport&#10;&#10;Description automatically generated">
            <a:extLst>
              <a:ext uri="{FF2B5EF4-FFF2-40B4-BE49-F238E27FC236}">
                <a16:creationId xmlns:a16="http://schemas.microsoft.com/office/drawing/2014/main" id="{2195609B-D5B2-EDD6-6BD7-E2A4B955F22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5974" y="4170782"/>
            <a:ext cx="3595254" cy="23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550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686" y="1268962"/>
            <a:ext cx="10495290" cy="54117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2000" b="1" dirty="0"/>
              <a:t>Physical Capability: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Does the operator have the required upper body strength to control the load.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Does the operator have the stamina to complete the task.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GB" sz="2000" b="1" dirty="0"/>
              <a:t>User Training: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It is highly recommended that the operators practices using the CT420S without a load until competent and confident.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Has the operator undertaken this training course in full and understood the requirements for safe use.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5443863" y="514578"/>
            <a:ext cx="2397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PERSON</a:t>
            </a:r>
          </a:p>
        </p:txBody>
      </p:sp>
    </p:spTree>
    <p:extLst>
      <p:ext uri="{BB962C8B-B14F-4D97-AF65-F5344CB8AC3E}">
        <p14:creationId xmlns:p14="http://schemas.microsoft.com/office/powerpoint/2010/main" val="3162258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686" y="1268962"/>
            <a:ext cx="8761486" cy="541175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GB" sz="2000" b="1" dirty="0"/>
              <a:t>PPE: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Is appropriate safety footwear being worn.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Is the operator wearing a High Visibility Vest.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The operator doesn’t have any loose clothing that could be snagged during the operation.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5443863" y="514578"/>
            <a:ext cx="2397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PPE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75209E2-634F-C45E-6546-9873B7182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0852" y="989484"/>
            <a:ext cx="2188370" cy="2390210"/>
          </a:xfrm>
          <a:prstGeom prst="rect">
            <a:avLst/>
          </a:prstGeom>
        </p:spPr>
      </p:pic>
      <p:pic>
        <p:nvPicPr>
          <p:cNvPr id="11" name="Picture 10" descr="Logo, icon, company name&#10;&#10;Description automatically generated">
            <a:extLst>
              <a:ext uri="{FF2B5EF4-FFF2-40B4-BE49-F238E27FC236}">
                <a16:creationId xmlns:a16="http://schemas.microsoft.com/office/drawing/2014/main" id="{A7ACBD9C-D5FA-DAEA-FF4A-AA54F6AFB0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4172" y="3864120"/>
            <a:ext cx="230505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76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016" y="1810137"/>
            <a:ext cx="10611466" cy="394520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2200" b="1" dirty="0"/>
              <a:t>Staircase Size: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200" dirty="0"/>
              <a:t>Is the staircase wide enough to allow for free movement and safe operation.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200" dirty="0"/>
              <a:t>Are landings large enough to allow the stair climber to be safely turned.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200" dirty="0"/>
              <a:t>Are the stairs and landings capable to take the combined weight of the load, the user and the stair climber.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200" dirty="0"/>
              <a:t>Are bannisters / hand rails in place.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5165957" y="514578"/>
            <a:ext cx="295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ENVIRONMENT</a:t>
            </a:r>
          </a:p>
        </p:txBody>
      </p:sp>
    </p:spTree>
    <p:extLst>
      <p:ext uri="{BB962C8B-B14F-4D97-AF65-F5344CB8AC3E}">
        <p14:creationId xmlns:p14="http://schemas.microsoft.com/office/powerpoint/2010/main" val="2438979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041" y="1562072"/>
            <a:ext cx="11502265" cy="471322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2000" b="1" dirty="0"/>
              <a:t>Staircase / General Conditions: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All floor surfaces are dry and free from any loose material.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Is the lighting adequate for the task.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Nose of the stairs are clearly identified and of solid construction.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Do not use in wet, rainy, snowy or icy conditions.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GB" sz="2000" b="1" dirty="0"/>
              <a:t>Other People / Traffic: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If the route forms part of a designated fire escape / emergency route, have all the necessary people been notified of the task.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Have the stairs and landings been closed for the duration of the task, are suitable warning signage in place.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5452828" y="515632"/>
            <a:ext cx="295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ENVIRONMENT</a:t>
            </a:r>
          </a:p>
        </p:txBody>
      </p:sp>
    </p:spTree>
    <p:extLst>
      <p:ext uri="{BB962C8B-B14F-4D97-AF65-F5344CB8AC3E}">
        <p14:creationId xmlns:p14="http://schemas.microsoft.com/office/powerpoint/2010/main" val="115433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532" y="1189969"/>
            <a:ext cx="9036939" cy="5891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2400" b="1" dirty="0"/>
              <a:t>Load: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Does the load have a stable centre of gravity.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Is the load suitable for the size of the load bed. Ensure the load does not exceed the front of the load bed, and no wider than 3 times the width of the load bed.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If moving hazardous chemicals, have they been appropriately and safely secured.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Is the load strong enough to support it’s own weight.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Use the strapping bar to securely strap the load to the stair climber.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Ensure that the load isn’t interfering with the wheels or tracks of the stair climber.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000" dirty="0"/>
              <a:t>Only use for the movement of cargo, </a:t>
            </a:r>
            <a:r>
              <a:rPr lang="en-GB" sz="2000" b="1" dirty="0"/>
              <a:t>NOT</a:t>
            </a:r>
            <a:r>
              <a:rPr lang="en-GB" sz="2000" dirty="0"/>
              <a:t> people.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1800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4982741" y="666749"/>
            <a:ext cx="295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LOAD</a:t>
            </a:r>
          </a:p>
        </p:txBody>
      </p:sp>
      <p:pic>
        <p:nvPicPr>
          <p:cNvPr id="3" name="Picture 2" descr="A picture containing yellow, outdoor, container, box&#10;&#10;Description automatically generated">
            <a:extLst>
              <a:ext uri="{FF2B5EF4-FFF2-40B4-BE49-F238E27FC236}">
                <a16:creationId xmlns:a16="http://schemas.microsoft.com/office/drawing/2014/main" id="{392426E1-D54A-F4A9-446F-3A1B1810EB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9471" y="430775"/>
            <a:ext cx="2607048" cy="247715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2DE9EB3-33BA-C387-C4EF-EF13FE7FCF9C}"/>
              </a:ext>
            </a:extLst>
          </p:cNvPr>
          <p:cNvGrpSpPr/>
          <p:nvPr/>
        </p:nvGrpSpPr>
        <p:grpSpPr>
          <a:xfrm>
            <a:off x="9425301" y="3222750"/>
            <a:ext cx="2155388" cy="3030071"/>
            <a:chOff x="5599083" y="3290047"/>
            <a:chExt cx="2155388" cy="3030071"/>
          </a:xfrm>
        </p:grpSpPr>
        <p:pic>
          <p:nvPicPr>
            <p:cNvPr id="9" name="Picture 8" descr="A person standing on a sidewalk&#10;&#10;Description automatically generated with low confidence">
              <a:extLst>
                <a:ext uri="{FF2B5EF4-FFF2-40B4-BE49-F238E27FC236}">
                  <a16:creationId xmlns:a16="http://schemas.microsoft.com/office/drawing/2014/main" id="{79262625-3BDB-2E44-EBA1-F79753EA51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308415" y="3831101"/>
              <a:ext cx="2762253" cy="1958052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2F9C633-36AA-48CF-59D1-189423BE7442}"/>
                </a:ext>
              </a:extLst>
            </p:cNvPr>
            <p:cNvCxnSpPr>
              <a:cxnSpLocks/>
            </p:cNvCxnSpPr>
            <p:nvPr/>
          </p:nvCxnSpPr>
          <p:spPr>
            <a:xfrm>
              <a:off x="5599083" y="3352800"/>
              <a:ext cx="2133600" cy="296731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021C03D-397F-C5F4-7E44-6F2515BD94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20871" y="3290047"/>
              <a:ext cx="2133600" cy="303007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6899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5316893" y="666749"/>
            <a:ext cx="295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HOW TO ASCEND</a:t>
            </a:r>
          </a:p>
        </p:txBody>
      </p:sp>
      <p:pic>
        <p:nvPicPr>
          <p:cNvPr id="2" name="Online Media 1" title="HI XS2 CT420 TRAINING VIDEO ASCENT">
            <a:hlinkClick r:id="" action="ppaction://media"/>
            <a:extLst>
              <a:ext uri="{FF2B5EF4-FFF2-40B4-BE49-F238E27FC236}">
                <a16:creationId xmlns:a16="http://schemas.microsoft.com/office/drawing/2014/main" id="{D3D6ED53-CD6D-452E-4260-3F7160F3B58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99701" y="1385517"/>
            <a:ext cx="9164309" cy="517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2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5316893" y="666749"/>
            <a:ext cx="295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HOW TO DESCEND</a:t>
            </a:r>
          </a:p>
        </p:txBody>
      </p:sp>
      <p:pic>
        <p:nvPicPr>
          <p:cNvPr id="3" name="Online Media 2" title="HI XS2 CT420 TRAINING VIDEO DESCENT">
            <a:hlinkClick r:id="" action="ppaction://media"/>
            <a:extLst>
              <a:ext uri="{FF2B5EF4-FFF2-40B4-BE49-F238E27FC236}">
                <a16:creationId xmlns:a16="http://schemas.microsoft.com/office/drawing/2014/main" id="{42A8DDC0-5A29-3D7B-5E3C-6E394A8D46B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70503" y="1440324"/>
            <a:ext cx="8817686" cy="498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041" y="1562072"/>
            <a:ext cx="5258987" cy="54117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200" b="0" i="0" dirty="0">
              <a:solidFill>
                <a:srgbClr val="1C1D1D"/>
              </a:solidFill>
              <a:effectLst/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800" b="1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800" b="1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4616320" y="1022290"/>
            <a:ext cx="295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Specification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679FB8D-3D96-5FEA-E645-C11F62CAC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727730"/>
              </p:ext>
            </p:extLst>
          </p:nvPr>
        </p:nvGraphicFramePr>
        <p:xfrm>
          <a:off x="1553028" y="2068730"/>
          <a:ext cx="8127999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6430">
                  <a:extLst>
                    <a:ext uri="{9D8B030D-6E8A-4147-A177-3AD203B41FA5}">
                      <a16:colId xmlns:a16="http://schemas.microsoft.com/office/drawing/2014/main" val="2245594772"/>
                    </a:ext>
                  </a:extLst>
                </a:gridCol>
                <a:gridCol w="5251569">
                  <a:extLst>
                    <a:ext uri="{9D8B030D-6E8A-4147-A177-3AD203B41FA5}">
                      <a16:colId xmlns:a16="http://schemas.microsoft.com/office/drawing/2014/main" val="396630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CT420S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87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Item 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98KG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Maximum Loading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420KG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49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Battery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1400 – 1600 Steps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27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Upstairs Speed (Full Load)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 steps / Min (Load Speed), 13 steps / Min (High Speed)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45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Downstairs Speed (Full Load)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13 steps / min, 16 steps /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979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Minimum Platform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1500 x 1500mm (stairs corner)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49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Operational Noise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&lt;70dB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18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Protection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IP54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02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Staircase Requirement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Height &lt;21cm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49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7971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041" y="1562072"/>
            <a:ext cx="5258987" cy="54117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200" b="0" i="0" dirty="0">
              <a:solidFill>
                <a:srgbClr val="1C1D1D"/>
              </a:solidFill>
              <a:effectLst/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800" b="1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800" b="1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5208835" y="515632"/>
            <a:ext cx="295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KNOWLEDGE TEST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CA6D754-9ACD-ADE0-3A07-7ECE7F0071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0055" y="103178"/>
            <a:ext cx="1865376" cy="1432560"/>
          </a:xfrm>
          <a:prstGeom prst="rect">
            <a:avLst/>
          </a:prstGeom>
        </p:spPr>
      </p:pic>
      <p:graphicFrame>
        <p:nvGraphicFramePr>
          <p:cNvPr id="6" name="Table 8">
            <a:extLst>
              <a:ext uri="{FF2B5EF4-FFF2-40B4-BE49-F238E27FC236}">
                <a16:creationId xmlns:a16="http://schemas.microsoft.com/office/drawing/2014/main" id="{50A931B1-C7D2-0721-D7C4-41CC65468B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675208"/>
              </p:ext>
            </p:extLst>
          </p:nvPr>
        </p:nvGraphicFramePr>
        <p:xfrm>
          <a:off x="237628" y="1909482"/>
          <a:ext cx="11156513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583">
                  <a:extLst>
                    <a:ext uri="{9D8B030D-6E8A-4147-A177-3AD203B41FA5}">
                      <a16:colId xmlns:a16="http://schemas.microsoft.com/office/drawing/2014/main" val="466086351"/>
                    </a:ext>
                  </a:extLst>
                </a:gridCol>
                <a:gridCol w="7744271">
                  <a:extLst>
                    <a:ext uri="{9D8B030D-6E8A-4147-A177-3AD203B41FA5}">
                      <a16:colId xmlns:a16="http://schemas.microsoft.com/office/drawing/2014/main" val="721567911"/>
                    </a:ext>
                  </a:extLst>
                </a:gridCol>
                <a:gridCol w="1246094">
                  <a:extLst>
                    <a:ext uri="{9D8B030D-6E8A-4147-A177-3AD203B41FA5}">
                      <a16:colId xmlns:a16="http://schemas.microsoft.com/office/drawing/2014/main" val="2324664964"/>
                    </a:ext>
                  </a:extLst>
                </a:gridCol>
                <a:gridCol w="1380565">
                  <a:extLst>
                    <a:ext uri="{9D8B030D-6E8A-4147-A177-3AD203B41FA5}">
                      <a16:colId xmlns:a16="http://schemas.microsoft.com/office/drawing/2014/main" val="2158173398"/>
                    </a:ext>
                  </a:extLst>
                </a:gridCol>
              </a:tblGrid>
              <a:tr h="13831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77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Bolts and fixing do not always need to be checked prior to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17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It is acceptable to use the CT420S if there are visible signs of damage to the crawler tracks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71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CT420 must not be used if the wheels are damaged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30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There is a visible crack in the battery case but it is still OK to operate the CT420S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22283"/>
                  </a:ext>
                </a:extLst>
              </a:tr>
              <a:tr h="36589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The battery display is indicating 2% charge but it will be OK to use the CT420S to climb 5 flights of stairs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14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Only a 48V battery is available, but it is OK to continue to use the CT420S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handle needs to be tight and in the correct position prior to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0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maximum load that the CT420 can carry is 200kg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5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Safety footwear should always be worn when operating the CT420S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07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CT420S can be used without any prior training and demonstration of competency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168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DEA2B5D-C928-775D-20E4-9583F4406EA6}"/>
              </a:ext>
            </a:extLst>
          </p:cNvPr>
          <p:cNvSpPr txBox="1"/>
          <p:nvPr/>
        </p:nvSpPr>
        <p:spPr>
          <a:xfrm>
            <a:off x="582706" y="1219200"/>
            <a:ext cx="889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Person: __________________    Company: ____________________	   Date: 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28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041" y="1562072"/>
            <a:ext cx="5258987" cy="54117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200" b="0" i="0" dirty="0">
              <a:solidFill>
                <a:srgbClr val="1C1D1D"/>
              </a:solidFill>
              <a:effectLst/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800" b="1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800" b="1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5299612" y="487707"/>
            <a:ext cx="295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KNOWLEDGE TEST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CA6D754-9ACD-ADE0-3A07-7ECE7F0071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8583" y="294647"/>
            <a:ext cx="1865376" cy="1432560"/>
          </a:xfrm>
          <a:prstGeom prst="rect">
            <a:avLst/>
          </a:prstGeom>
        </p:spPr>
      </p:pic>
      <p:graphicFrame>
        <p:nvGraphicFramePr>
          <p:cNvPr id="6" name="Table 8">
            <a:extLst>
              <a:ext uri="{FF2B5EF4-FFF2-40B4-BE49-F238E27FC236}">
                <a16:creationId xmlns:a16="http://schemas.microsoft.com/office/drawing/2014/main" id="{50A931B1-C7D2-0721-D7C4-41CC65468B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04670"/>
              </p:ext>
            </p:extLst>
          </p:nvPr>
        </p:nvGraphicFramePr>
        <p:xfrm>
          <a:off x="237628" y="1896376"/>
          <a:ext cx="11246160" cy="4074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583">
                  <a:extLst>
                    <a:ext uri="{9D8B030D-6E8A-4147-A177-3AD203B41FA5}">
                      <a16:colId xmlns:a16="http://schemas.microsoft.com/office/drawing/2014/main" val="466086351"/>
                    </a:ext>
                  </a:extLst>
                </a:gridCol>
                <a:gridCol w="7789095">
                  <a:extLst>
                    <a:ext uri="{9D8B030D-6E8A-4147-A177-3AD203B41FA5}">
                      <a16:colId xmlns:a16="http://schemas.microsoft.com/office/drawing/2014/main" val="721567911"/>
                    </a:ext>
                  </a:extLst>
                </a:gridCol>
                <a:gridCol w="1308847">
                  <a:extLst>
                    <a:ext uri="{9D8B030D-6E8A-4147-A177-3AD203B41FA5}">
                      <a16:colId xmlns:a16="http://schemas.microsoft.com/office/drawing/2014/main" val="2324664964"/>
                    </a:ext>
                  </a:extLst>
                </a:gridCol>
                <a:gridCol w="1362635">
                  <a:extLst>
                    <a:ext uri="{9D8B030D-6E8A-4147-A177-3AD203B41FA5}">
                      <a16:colId xmlns:a16="http://schemas.microsoft.com/office/drawing/2014/main" val="2158173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77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staircase to be navigated must be wide enough to ensure safe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17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It is acceptable to transport a load up and down stairs on the CT420S in poorly lit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71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CT420S should not be used if the floor surface is </a:t>
                      </a:r>
                      <a:r>
                        <a:rPr lang="en-GB" sz="1600"/>
                        <a:t>wet 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30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CT420S can be used outside if it is 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22283"/>
                  </a:ext>
                </a:extLst>
              </a:tr>
              <a:tr h="36589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Other people are permitted to use the same stairs when the CT420S is being used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14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Warning signs must always be displayed whilst the CT420S is in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The load must always be of a suitable size to suit the load 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0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load should be no wider than 3 times the width of the load 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5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load must always be securely strapped to the CT420 using the strapping 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07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Other employees can be safely moved around whilst stood on the load 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168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CA6FC7B-988A-C46E-742D-30BBE306F7FD}"/>
              </a:ext>
            </a:extLst>
          </p:cNvPr>
          <p:cNvSpPr txBox="1"/>
          <p:nvPr/>
        </p:nvSpPr>
        <p:spPr>
          <a:xfrm>
            <a:off x="582706" y="1219200"/>
            <a:ext cx="889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Person: __________________    Company: ____________________	   Date: 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099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E8EAF-0E9A-69FB-69C5-38F6E4BF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041" y="1562072"/>
            <a:ext cx="5258987" cy="54117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200" b="0" i="0" dirty="0">
              <a:solidFill>
                <a:srgbClr val="1C1D1D"/>
              </a:solidFill>
              <a:effectLst/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800" b="1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800" b="1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5299612" y="487707"/>
            <a:ext cx="295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KNOWLEDGE TEST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CA6D754-9ACD-ADE0-3A07-7ECE7F0071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8583" y="294647"/>
            <a:ext cx="1865376" cy="1432560"/>
          </a:xfrm>
          <a:prstGeom prst="rect">
            <a:avLst/>
          </a:prstGeom>
        </p:spPr>
      </p:pic>
      <p:graphicFrame>
        <p:nvGraphicFramePr>
          <p:cNvPr id="6" name="Table 8">
            <a:extLst>
              <a:ext uri="{FF2B5EF4-FFF2-40B4-BE49-F238E27FC236}">
                <a16:creationId xmlns:a16="http://schemas.microsoft.com/office/drawing/2014/main" id="{50A931B1-C7D2-0721-D7C4-41CC65468B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460503"/>
              </p:ext>
            </p:extLst>
          </p:nvPr>
        </p:nvGraphicFramePr>
        <p:xfrm>
          <a:off x="237628" y="1896376"/>
          <a:ext cx="11246160" cy="4282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583">
                  <a:extLst>
                    <a:ext uri="{9D8B030D-6E8A-4147-A177-3AD203B41FA5}">
                      <a16:colId xmlns:a16="http://schemas.microsoft.com/office/drawing/2014/main" val="466086351"/>
                    </a:ext>
                  </a:extLst>
                </a:gridCol>
                <a:gridCol w="7789095">
                  <a:extLst>
                    <a:ext uri="{9D8B030D-6E8A-4147-A177-3AD203B41FA5}">
                      <a16:colId xmlns:a16="http://schemas.microsoft.com/office/drawing/2014/main" val="721567911"/>
                    </a:ext>
                  </a:extLst>
                </a:gridCol>
                <a:gridCol w="1308847">
                  <a:extLst>
                    <a:ext uri="{9D8B030D-6E8A-4147-A177-3AD203B41FA5}">
                      <a16:colId xmlns:a16="http://schemas.microsoft.com/office/drawing/2014/main" val="2324664964"/>
                    </a:ext>
                  </a:extLst>
                </a:gridCol>
                <a:gridCol w="1362635">
                  <a:extLst>
                    <a:ext uri="{9D8B030D-6E8A-4147-A177-3AD203B41FA5}">
                      <a16:colId xmlns:a16="http://schemas.microsoft.com/office/drawing/2014/main" val="2158173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77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load must be tilted fully forwards before starting to climb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17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You must always stand upright when operating the stair climber.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71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stair climber must be in Auto Levelling mode before starting to climb.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30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stair climber can be safely operated without holding the handle.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22283"/>
                  </a:ext>
                </a:extLst>
              </a:tr>
              <a:tr h="36589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stair climber must be stopped at the balance point at the top of the stairs.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14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A blue line on the stair climber indicates the balance point.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The rear wheels raise and lower automatically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0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The rear wheels must be lowered until they are 25mm above the floor.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5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When descending stairs there is no need to stop at the balance point.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07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When descending stairs the rear wheels must be lowered at the balance point, and then raised before descending the stairs.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168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CA6FC7B-988A-C46E-742D-30BBE306F7FD}"/>
              </a:ext>
            </a:extLst>
          </p:cNvPr>
          <p:cNvSpPr txBox="1"/>
          <p:nvPr/>
        </p:nvSpPr>
        <p:spPr>
          <a:xfrm>
            <a:off x="582706" y="1219200"/>
            <a:ext cx="889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Person: __________________    Company: ____________________	   Date: 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42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AB91B5-E0BC-2BBD-9790-9173B0EBC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82" y="294647"/>
            <a:ext cx="3299559" cy="744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D40273-0C7B-3D41-4456-4C5429848C1D}"/>
              </a:ext>
            </a:extLst>
          </p:cNvPr>
          <p:cNvSpPr txBox="1"/>
          <p:nvPr/>
        </p:nvSpPr>
        <p:spPr>
          <a:xfrm>
            <a:off x="5299612" y="487707"/>
            <a:ext cx="295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KNOWLEDGE TEST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CA6D754-9ACD-ADE0-3A07-7ECE7F0071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8583" y="294647"/>
            <a:ext cx="1865376" cy="14325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A6FC7B-988A-C46E-742D-30BBE306F7FD}"/>
              </a:ext>
            </a:extLst>
          </p:cNvPr>
          <p:cNvSpPr txBox="1"/>
          <p:nvPr/>
        </p:nvSpPr>
        <p:spPr>
          <a:xfrm>
            <a:off x="591670" y="1604682"/>
            <a:ext cx="911710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Congratulations you have completed this part of the course.</a:t>
            </a:r>
          </a:p>
          <a:p>
            <a:endParaRPr lang="en-GB" sz="2000" dirty="0"/>
          </a:p>
          <a:p>
            <a:r>
              <a:rPr lang="en-GB" sz="2000" dirty="0"/>
              <a:t>Send the KNOWLEDGE TEST to </a:t>
            </a:r>
            <a:r>
              <a:rPr lang="en-GB" sz="2000" dirty="0">
                <a:hlinkClick r:id="rId4"/>
              </a:rPr>
              <a:t>info@handle-it.com</a:t>
            </a:r>
            <a:r>
              <a:rPr lang="en-GB" sz="2000" dirty="0"/>
              <a:t> for marking and the issue of your certificate.</a:t>
            </a:r>
          </a:p>
          <a:p>
            <a:endParaRPr lang="en-GB" sz="2000" dirty="0"/>
          </a:p>
          <a:p>
            <a:r>
              <a:rPr lang="en-GB" sz="2000" dirty="0"/>
              <a:t>We STRONGLY ADVISE that you practice using the stair climber unloaded and build confidence and skill.</a:t>
            </a:r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57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1161</Words>
  <Application>Microsoft Office PowerPoint</Application>
  <PresentationFormat>Widescreen</PresentationFormat>
  <Paragraphs>248</Paragraphs>
  <Slides>16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Lato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Shankster</dc:creator>
  <cp:lastModifiedBy>Andrew Shankster</cp:lastModifiedBy>
  <cp:revision>19</cp:revision>
  <cp:lastPrinted>2022-06-13T14:10:55Z</cp:lastPrinted>
  <dcterms:created xsi:type="dcterms:W3CDTF">2022-05-18T13:39:33Z</dcterms:created>
  <dcterms:modified xsi:type="dcterms:W3CDTF">2025-05-06T14:24:08Z</dcterms:modified>
  <cp:contentStatus/>
</cp:coreProperties>
</file>